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3" r:id="rId4"/>
    <p:sldId id="264" r:id="rId5"/>
    <p:sldId id="265" r:id="rId6"/>
    <p:sldId id="266" r:id="rId7"/>
    <p:sldId id="267" r:id="rId8"/>
    <p:sldId id="268" r:id="rId9"/>
    <p:sldId id="261" r:id="rId10"/>
    <p:sldId id="269" r:id="rId11"/>
    <p:sldId id="270" r:id="rId12"/>
    <p:sldId id="257" r:id="rId13"/>
    <p:sldId id="258" r:id="rId14"/>
    <p:sldId id="259" r:id="rId15"/>
    <p:sldId id="260"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9" autoAdjust="0"/>
    <p:restoredTop sz="94660"/>
  </p:normalViewPr>
  <p:slideViewPr>
    <p:cSldViewPr snapToGrid="0">
      <p:cViewPr>
        <p:scale>
          <a:sx n="70" d="100"/>
          <a:sy n="70" d="100"/>
        </p:scale>
        <p:origin x="1734"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E85E2092-1448-4703-B40D-6DA73B00B810}" type="datetimeFigureOut">
              <a:rPr lang="fr-FR" smtClean="0"/>
              <a:t>23/12/2021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333417-D0E8-4833-8DA2-005A4AFFB45B}" type="slidenum">
              <a:rPr lang="fr-FR" smtClean="0"/>
              <a:t>‹N°›</a:t>
            </a:fld>
            <a:endParaRPr lang="fr-FR"/>
          </a:p>
        </p:txBody>
      </p:sp>
    </p:spTree>
    <p:extLst>
      <p:ext uri="{BB962C8B-B14F-4D97-AF65-F5344CB8AC3E}">
        <p14:creationId xmlns:p14="http://schemas.microsoft.com/office/powerpoint/2010/main" val="290719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85E2092-1448-4703-B40D-6DA73B00B810}" type="datetimeFigureOut">
              <a:rPr lang="fr-FR" smtClean="0"/>
              <a:t>23/12/2021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333417-D0E8-4833-8DA2-005A4AFFB45B}" type="slidenum">
              <a:rPr lang="fr-FR" smtClean="0"/>
              <a:t>‹N°›</a:t>
            </a:fld>
            <a:endParaRPr lang="fr-FR"/>
          </a:p>
        </p:txBody>
      </p:sp>
    </p:spTree>
    <p:extLst>
      <p:ext uri="{BB962C8B-B14F-4D97-AF65-F5344CB8AC3E}">
        <p14:creationId xmlns:p14="http://schemas.microsoft.com/office/powerpoint/2010/main" val="965003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85E2092-1448-4703-B40D-6DA73B00B810}" type="datetimeFigureOut">
              <a:rPr lang="fr-FR" smtClean="0"/>
              <a:t>23/12/2021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333417-D0E8-4833-8DA2-005A4AFFB45B}" type="slidenum">
              <a:rPr lang="fr-FR" smtClean="0"/>
              <a:t>‹N°›</a:t>
            </a:fld>
            <a:endParaRPr lang="fr-FR"/>
          </a:p>
        </p:txBody>
      </p:sp>
    </p:spTree>
    <p:extLst>
      <p:ext uri="{BB962C8B-B14F-4D97-AF65-F5344CB8AC3E}">
        <p14:creationId xmlns:p14="http://schemas.microsoft.com/office/powerpoint/2010/main" val="338164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85E2092-1448-4703-B40D-6DA73B00B810}" type="datetimeFigureOut">
              <a:rPr lang="fr-FR" smtClean="0"/>
              <a:t>23/12/2021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333417-D0E8-4833-8DA2-005A4AFFB45B}" type="slidenum">
              <a:rPr lang="fr-FR" smtClean="0"/>
              <a:t>‹N°›</a:t>
            </a:fld>
            <a:endParaRPr lang="fr-FR"/>
          </a:p>
        </p:txBody>
      </p:sp>
    </p:spTree>
    <p:extLst>
      <p:ext uri="{BB962C8B-B14F-4D97-AF65-F5344CB8AC3E}">
        <p14:creationId xmlns:p14="http://schemas.microsoft.com/office/powerpoint/2010/main" val="1247820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E85E2092-1448-4703-B40D-6DA73B00B810}" type="datetimeFigureOut">
              <a:rPr lang="fr-FR" smtClean="0"/>
              <a:t>23/12/2021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333417-D0E8-4833-8DA2-005A4AFFB45B}" type="slidenum">
              <a:rPr lang="fr-FR" smtClean="0"/>
              <a:t>‹N°›</a:t>
            </a:fld>
            <a:endParaRPr lang="fr-FR"/>
          </a:p>
        </p:txBody>
      </p:sp>
    </p:spTree>
    <p:extLst>
      <p:ext uri="{BB962C8B-B14F-4D97-AF65-F5344CB8AC3E}">
        <p14:creationId xmlns:p14="http://schemas.microsoft.com/office/powerpoint/2010/main" val="2867220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85E2092-1448-4703-B40D-6DA73B00B810}" type="datetimeFigureOut">
              <a:rPr lang="fr-FR" smtClean="0"/>
              <a:t>23/12/2021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333417-D0E8-4833-8DA2-005A4AFFB45B}" type="slidenum">
              <a:rPr lang="fr-FR" smtClean="0"/>
              <a:t>‹N°›</a:t>
            </a:fld>
            <a:endParaRPr lang="fr-FR"/>
          </a:p>
        </p:txBody>
      </p:sp>
    </p:spTree>
    <p:extLst>
      <p:ext uri="{BB962C8B-B14F-4D97-AF65-F5344CB8AC3E}">
        <p14:creationId xmlns:p14="http://schemas.microsoft.com/office/powerpoint/2010/main" val="3986599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85E2092-1448-4703-B40D-6DA73B00B810}" type="datetimeFigureOut">
              <a:rPr lang="fr-FR" smtClean="0"/>
              <a:t>23/12/2021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5333417-D0E8-4833-8DA2-005A4AFFB45B}" type="slidenum">
              <a:rPr lang="fr-FR" smtClean="0"/>
              <a:t>‹N°›</a:t>
            </a:fld>
            <a:endParaRPr lang="fr-FR"/>
          </a:p>
        </p:txBody>
      </p:sp>
    </p:spTree>
    <p:extLst>
      <p:ext uri="{BB962C8B-B14F-4D97-AF65-F5344CB8AC3E}">
        <p14:creationId xmlns:p14="http://schemas.microsoft.com/office/powerpoint/2010/main" val="2905225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85E2092-1448-4703-B40D-6DA73B00B810}" type="datetimeFigureOut">
              <a:rPr lang="fr-FR" smtClean="0"/>
              <a:t>23/12/2021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5333417-D0E8-4833-8DA2-005A4AFFB45B}" type="slidenum">
              <a:rPr lang="fr-FR" smtClean="0"/>
              <a:t>‹N°›</a:t>
            </a:fld>
            <a:endParaRPr lang="fr-FR"/>
          </a:p>
        </p:txBody>
      </p:sp>
    </p:spTree>
    <p:extLst>
      <p:ext uri="{BB962C8B-B14F-4D97-AF65-F5344CB8AC3E}">
        <p14:creationId xmlns:p14="http://schemas.microsoft.com/office/powerpoint/2010/main" val="2317815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5E2092-1448-4703-B40D-6DA73B00B810}" type="datetimeFigureOut">
              <a:rPr lang="fr-FR" smtClean="0"/>
              <a:t>23/12/2021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5333417-D0E8-4833-8DA2-005A4AFFB45B}" type="slidenum">
              <a:rPr lang="fr-FR" smtClean="0"/>
              <a:t>‹N°›</a:t>
            </a:fld>
            <a:endParaRPr lang="fr-FR"/>
          </a:p>
        </p:txBody>
      </p:sp>
    </p:spTree>
    <p:extLst>
      <p:ext uri="{BB962C8B-B14F-4D97-AF65-F5344CB8AC3E}">
        <p14:creationId xmlns:p14="http://schemas.microsoft.com/office/powerpoint/2010/main" val="2135506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85E2092-1448-4703-B40D-6DA73B00B810}" type="datetimeFigureOut">
              <a:rPr lang="fr-FR" smtClean="0"/>
              <a:t>23/12/2021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333417-D0E8-4833-8DA2-005A4AFFB45B}" type="slidenum">
              <a:rPr lang="fr-FR" smtClean="0"/>
              <a:t>‹N°›</a:t>
            </a:fld>
            <a:endParaRPr lang="fr-FR"/>
          </a:p>
        </p:txBody>
      </p:sp>
    </p:spTree>
    <p:extLst>
      <p:ext uri="{BB962C8B-B14F-4D97-AF65-F5344CB8AC3E}">
        <p14:creationId xmlns:p14="http://schemas.microsoft.com/office/powerpoint/2010/main" val="3929001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E85E2092-1448-4703-B40D-6DA73B00B810}" type="datetimeFigureOut">
              <a:rPr lang="fr-FR" smtClean="0"/>
              <a:t>23/12/2021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333417-D0E8-4833-8DA2-005A4AFFB45B}" type="slidenum">
              <a:rPr lang="fr-FR" smtClean="0"/>
              <a:t>‹N°›</a:t>
            </a:fld>
            <a:endParaRPr lang="fr-FR"/>
          </a:p>
        </p:txBody>
      </p:sp>
    </p:spTree>
    <p:extLst>
      <p:ext uri="{BB962C8B-B14F-4D97-AF65-F5344CB8AC3E}">
        <p14:creationId xmlns:p14="http://schemas.microsoft.com/office/powerpoint/2010/main" val="4163780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E2092-1448-4703-B40D-6DA73B00B810}" type="datetimeFigureOut">
              <a:rPr lang="fr-FR" smtClean="0"/>
              <a:t>23/12/2021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333417-D0E8-4833-8DA2-005A4AFFB45B}" type="slidenum">
              <a:rPr lang="fr-FR" smtClean="0"/>
              <a:t>‹N°›</a:t>
            </a:fld>
            <a:endParaRPr lang="fr-FR"/>
          </a:p>
        </p:txBody>
      </p:sp>
    </p:spTree>
    <p:extLst>
      <p:ext uri="{BB962C8B-B14F-4D97-AF65-F5344CB8AC3E}">
        <p14:creationId xmlns:p14="http://schemas.microsoft.com/office/powerpoint/2010/main" val="227688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aart.online.fr/caspar_david_friedrich.htm"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s://www.pariszigzag.fr/secret/histoire-insolite-paris/verlaine-et-rimbaud-5-anecdotes-sur-leur-passion-amoureuse"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mtClean="0"/>
              <a:t>XIX</a:t>
            </a:r>
            <a:endParaRPr lang="fr-FR"/>
          </a:p>
        </p:txBody>
      </p:sp>
      <p:sp>
        <p:nvSpPr>
          <p:cNvPr id="3" name="Sous-titre 2"/>
          <p:cNvSpPr>
            <a:spLocks noGrp="1"/>
          </p:cNvSpPr>
          <p:nvPr>
            <p:ph type="subTitle" idx="1"/>
          </p:nvPr>
        </p:nvSpPr>
        <p:spPr/>
        <p:txBody>
          <a:bodyPr/>
          <a:lstStyle/>
          <a:p>
            <a:r>
              <a:rPr lang="fr-FR" smtClean="0"/>
              <a:t>Le XIX</a:t>
            </a:r>
            <a:r>
              <a:rPr lang="fr-FR" baseline="30000" smtClean="0"/>
              <a:t>ème</a:t>
            </a:r>
            <a:r>
              <a:rPr lang="fr-FR" smtClean="0"/>
              <a:t> Siècle Littéraire</a:t>
            </a:r>
            <a:endParaRPr lang="fr-FR"/>
          </a:p>
        </p:txBody>
      </p:sp>
    </p:spTree>
    <p:extLst>
      <p:ext uri="{BB962C8B-B14F-4D97-AF65-F5344CB8AC3E}">
        <p14:creationId xmlns:p14="http://schemas.microsoft.com/office/powerpoint/2010/main" val="1561506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6511636" y="-1"/>
            <a:ext cx="5680364" cy="6858001"/>
          </a:xfrm>
          <a:prstGeom prst="rect">
            <a:avLst/>
          </a:prstGeom>
        </p:spPr>
      </p:pic>
      <p:pic>
        <p:nvPicPr>
          <p:cNvPr id="4" name="Image 3"/>
          <p:cNvPicPr>
            <a:picLocks noChangeAspect="1"/>
          </p:cNvPicPr>
          <p:nvPr/>
        </p:nvPicPr>
        <p:blipFill>
          <a:blip r:embed="rId3"/>
          <a:stretch>
            <a:fillRect/>
          </a:stretch>
        </p:blipFill>
        <p:spPr>
          <a:xfrm>
            <a:off x="2461052" y="855177"/>
            <a:ext cx="4231573" cy="5620685"/>
          </a:xfrm>
          <a:prstGeom prst="rect">
            <a:avLst/>
          </a:prstGeom>
        </p:spPr>
      </p:pic>
      <p:pic>
        <p:nvPicPr>
          <p:cNvPr id="3" name="Image 2"/>
          <p:cNvPicPr>
            <a:picLocks noChangeAspect="1"/>
          </p:cNvPicPr>
          <p:nvPr/>
        </p:nvPicPr>
        <p:blipFill>
          <a:blip r:embed="rId4"/>
          <a:stretch>
            <a:fillRect/>
          </a:stretch>
        </p:blipFill>
        <p:spPr>
          <a:xfrm>
            <a:off x="0" y="1768436"/>
            <a:ext cx="2689408" cy="3794166"/>
          </a:xfrm>
          <a:prstGeom prst="rect">
            <a:avLst/>
          </a:prstGeom>
        </p:spPr>
      </p:pic>
    </p:spTree>
    <p:extLst>
      <p:ext uri="{BB962C8B-B14F-4D97-AF65-F5344CB8AC3E}">
        <p14:creationId xmlns:p14="http://schemas.microsoft.com/office/powerpoint/2010/main" val="2490951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Mouvements littéraires du XIX</a:t>
            </a:r>
            <a:r>
              <a:rPr lang="fr-FR" baseline="30000" smtClean="0"/>
              <a:t>ème</a:t>
            </a:r>
            <a:r>
              <a:rPr lang="fr-FR" smtClean="0"/>
              <a:t> siècle</a:t>
            </a:r>
            <a:endParaRPr lang="fr-FR"/>
          </a:p>
        </p:txBody>
      </p:sp>
    </p:spTree>
    <p:extLst>
      <p:ext uri="{BB962C8B-B14F-4D97-AF65-F5344CB8AC3E}">
        <p14:creationId xmlns:p14="http://schemas.microsoft.com/office/powerpoint/2010/main" val="3875104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Chronologie</a:t>
            </a:r>
            <a:endParaRPr lang="fr-FR"/>
          </a:p>
        </p:txBody>
      </p:sp>
      <p:sp>
        <p:nvSpPr>
          <p:cNvPr id="4" name="Rectangle 3"/>
          <p:cNvSpPr/>
          <p:nvPr/>
        </p:nvSpPr>
        <p:spPr>
          <a:xfrm>
            <a:off x="7356762" y="365125"/>
            <a:ext cx="4678882" cy="6324808"/>
          </a:xfrm>
          <a:prstGeom prst="rect">
            <a:avLst/>
          </a:prstGeom>
        </p:spPr>
        <p:txBody>
          <a:bodyPr wrap="square">
            <a:spAutoFit/>
          </a:bodyPr>
          <a:lstStyle/>
          <a:p>
            <a:r>
              <a:rPr lang="fr-FR" sz="1500" smtClean="0"/>
              <a:t>• 15 août </a:t>
            </a:r>
            <a:r>
              <a:rPr lang="fr-FR" sz="1500" smtClean="0">
                <a:solidFill>
                  <a:srgbClr val="FF0000"/>
                </a:solidFill>
              </a:rPr>
              <a:t>1769</a:t>
            </a:r>
            <a:r>
              <a:rPr lang="fr-FR" sz="1500" smtClean="0"/>
              <a:t> : naissance de Napoléon Bonaparte</a:t>
            </a:r>
          </a:p>
          <a:p>
            <a:r>
              <a:rPr lang="fr-FR" sz="1500" smtClean="0"/>
              <a:t>• 18 décembre 1793 : fin du siège de Toulon</a:t>
            </a:r>
          </a:p>
          <a:p>
            <a:r>
              <a:rPr lang="fr-FR" sz="1500" smtClean="0"/>
              <a:t>• 5 octobre 1795 : insurrection de Vendémiaire</a:t>
            </a:r>
          </a:p>
          <a:p>
            <a:r>
              <a:rPr lang="fr-FR" sz="1500" smtClean="0"/>
              <a:t>• 18 octobre 1797 : traité de Campoformio</a:t>
            </a:r>
          </a:p>
          <a:p>
            <a:r>
              <a:rPr lang="fr-FR" sz="1500" smtClean="0"/>
              <a:t>• 21 juillet 1798 : bataille des Pyramides</a:t>
            </a:r>
          </a:p>
          <a:p>
            <a:r>
              <a:rPr lang="fr-FR" sz="1500" smtClean="0"/>
              <a:t>• 9 novembre 1799 : coup d'État du Dix-Huit Brumaire</a:t>
            </a:r>
          </a:p>
          <a:p>
            <a:r>
              <a:rPr lang="fr-FR" sz="1500" smtClean="0"/>
              <a:t>• 25 mars 1802 : paix d'Amiens</a:t>
            </a:r>
          </a:p>
          <a:p>
            <a:r>
              <a:rPr lang="fr-FR" sz="1500" smtClean="0"/>
              <a:t>• 8 avril 1802 : signature du Concordat</a:t>
            </a:r>
          </a:p>
          <a:p>
            <a:r>
              <a:rPr lang="fr-FR" sz="1500" smtClean="0"/>
              <a:t>• 19 mai 1802 : création de la Légion d'Honneur</a:t>
            </a:r>
          </a:p>
          <a:p>
            <a:r>
              <a:rPr lang="fr-FR" sz="1500" smtClean="0"/>
              <a:t>• 20 mai 1802 : Bonaparte rétablit l'esclavage</a:t>
            </a:r>
          </a:p>
          <a:p>
            <a:r>
              <a:rPr lang="fr-FR" sz="1500" smtClean="0"/>
              <a:t>• 2 août </a:t>
            </a:r>
            <a:r>
              <a:rPr lang="fr-FR" sz="1500" smtClean="0">
                <a:solidFill>
                  <a:srgbClr val="FF0000"/>
                </a:solidFill>
              </a:rPr>
              <a:t>1802</a:t>
            </a:r>
            <a:r>
              <a:rPr lang="fr-FR" sz="1500" smtClean="0"/>
              <a:t> : plébiscite pour un Consulat à vie</a:t>
            </a:r>
          </a:p>
          <a:p>
            <a:r>
              <a:rPr lang="fr-FR" sz="1500" smtClean="0"/>
              <a:t>• 21 mars 1804 : promulgation du Code Civil</a:t>
            </a:r>
          </a:p>
          <a:p>
            <a:r>
              <a:rPr lang="fr-FR" sz="1500" smtClean="0"/>
              <a:t>• 21 mars 1804 : exécution du duc d'Enghien</a:t>
            </a:r>
          </a:p>
          <a:p>
            <a:r>
              <a:rPr lang="fr-FR" sz="1500" smtClean="0"/>
              <a:t>• 18 mai 1804 : fondation de l'Empire</a:t>
            </a:r>
          </a:p>
          <a:p>
            <a:r>
              <a:rPr lang="fr-FR" sz="1500" smtClean="0"/>
              <a:t>• 19 mai 1804 : des maréchaux pour l'Empire</a:t>
            </a:r>
          </a:p>
          <a:p>
            <a:r>
              <a:rPr lang="fr-FR" sz="1500" smtClean="0"/>
              <a:t>• 2 décembre </a:t>
            </a:r>
            <a:r>
              <a:rPr lang="fr-FR" sz="1500" smtClean="0">
                <a:solidFill>
                  <a:srgbClr val="FF0000"/>
                </a:solidFill>
              </a:rPr>
              <a:t>1804</a:t>
            </a:r>
            <a:r>
              <a:rPr lang="fr-FR" sz="1500" smtClean="0"/>
              <a:t> : sacre de Napoléon Ier</a:t>
            </a:r>
          </a:p>
          <a:p>
            <a:r>
              <a:rPr lang="fr-FR" sz="1500" smtClean="0"/>
              <a:t>• 29 août 1805 : naissance de la Grande Armée</a:t>
            </a:r>
          </a:p>
          <a:p>
            <a:r>
              <a:rPr lang="fr-FR" sz="1500" smtClean="0"/>
              <a:t>• 2 décembre 1805 : le soleil d'Austerlitz</a:t>
            </a:r>
          </a:p>
          <a:p>
            <a:r>
              <a:rPr lang="fr-FR" sz="1500" smtClean="0"/>
              <a:t>• 21 novembre 1806 : Blocus continental</a:t>
            </a:r>
          </a:p>
          <a:p>
            <a:r>
              <a:rPr lang="fr-FR" sz="1500" smtClean="0"/>
              <a:t>• 7 juillet 1807 : traité de Tilsit</a:t>
            </a:r>
          </a:p>
          <a:p>
            <a:r>
              <a:rPr lang="fr-FR" sz="1500" smtClean="0"/>
              <a:t>• 17 mars 1808 : création des consistoires israélites</a:t>
            </a:r>
          </a:p>
          <a:p>
            <a:r>
              <a:rPr lang="fr-FR" sz="1500" smtClean="0"/>
              <a:t>• 2 mai 1808 : soulèvement de Madrid</a:t>
            </a:r>
          </a:p>
          <a:p>
            <a:r>
              <a:rPr lang="fr-FR" sz="1500" smtClean="0"/>
              <a:t>• 2 avril </a:t>
            </a:r>
            <a:r>
              <a:rPr lang="fr-FR" sz="1500" smtClean="0">
                <a:solidFill>
                  <a:srgbClr val="FF0000"/>
                </a:solidFill>
              </a:rPr>
              <a:t>1810</a:t>
            </a:r>
            <a:r>
              <a:rPr lang="fr-FR" sz="1500" smtClean="0"/>
              <a:t> : mariage de Napoléon et Marie-Louise</a:t>
            </a:r>
          </a:p>
          <a:p>
            <a:r>
              <a:rPr lang="fr-FR" sz="1500" smtClean="0"/>
              <a:t>• 20 mars 1811 : naissance de l'Aiglon</a:t>
            </a:r>
          </a:p>
          <a:p>
            <a:r>
              <a:rPr lang="fr-FR" sz="1500" smtClean="0"/>
              <a:t>• 26 novembre 1812 : traversée de la Bérézina</a:t>
            </a:r>
          </a:p>
          <a:p>
            <a:r>
              <a:rPr lang="fr-FR" sz="1500" smtClean="0"/>
              <a:t>• 18 juin 1815 : crépuscule à Waterloo</a:t>
            </a:r>
          </a:p>
          <a:p>
            <a:r>
              <a:rPr lang="fr-FR" sz="1500" smtClean="0"/>
              <a:t>• 5 mai </a:t>
            </a:r>
            <a:r>
              <a:rPr lang="fr-FR" sz="1500" smtClean="0">
                <a:solidFill>
                  <a:srgbClr val="FF0000"/>
                </a:solidFill>
              </a:rPr>
              <a:t>1821</a:t>
            </a:r>
            <a:r>
              <a:rPr lang="fr-FR" sz="1500" smtClean="0"/>
              <a:t> : mort de Napoléon à Sainte-Hélène</a:t>
            </a:r>
            <a:endParaRPr lang="fr-FR" sz="1500"/>
          </a:p>
        </p:txBody>
      </p:sp>
      <p:sp>
        <p:nvSpPr>
          <p:cNvPr id="7" name="ZoneTexte 6"/>
          <p:cNvSpPr txBox="1"/>
          <p:nvPr/>
        </p:nvSpPr>
        <p:spPr>
          <a:xfrm>
            <a:off x="5460221" y="457423"/>
            <a:ext cx="1888177" cy="2585323"/>
          </a:xfrm>
          <a:prstGeom prst="rect">
            <a:avLst/>
          </a:prstGeom>
          <a:noFill/>
        </p:spPr>
        <p:txBody>
          <a:bodyPr wrap="square" rtlCol="0">
            <a:spAutoFit/>
          </a:bodyPr>
          <a:lstStyle/>
          <a:p>
            <a:pPr algn="ctr"/>
            <a:r>
              <a:rPr lang="fr-FR" smtClean="0">
                <a:solidFill>
                  <a:srgbClr val="FF0000"/>
                </a:solidFill>
              </a:rPr>
              <a:t>1793</a:t>
            </a:r>
            <a:r>
              <a:rPr lang="fr-FR" smtClean="0"/>
              <a:t> : 24 ans</a:t>
            </a:r>
          </a:p>
          <a:p>
            <a:pPr algn="ctr"/>
            <a:endParaRPr lang="fr-FR"/>
          </a:p>
          <a:p>
            <a:pPr algn="ctr"/>
            <a:r>
              <a:rPr lang="fr-FR" smtClean="0">
                <a:solidFill>
                  <a:srgbClr val="FF0000"/>
                </a:solidFill>
              </a:rPr>
              <a:t>1802</a:t>
            </a:r>
            <a:r>
              <a:rPr lang="fr-FR" smtClean="0"/>
              <a:t> : 33 ans</a:t>
            </a:r>
          </a:p>
          <a:p>
            <a:pPr algn="ctr"/>
            <a:endParaRPr lang="fr-FR"/>
          </a:p>
          <a:p>
            <a:pPr algn="ctr"/>
            <a:r>
              <a:rPr lang="fr-FR" smtClean="0">
                <a:solidFill>
                  <a:srgbClr val="FF0000"/>
                </a:solidFill>
              </a:rPr>
              <a:t>1804</a:t>
            </a:r>
            <a:r>
              <a:rPr lang="fr-FR" smtClean="0"/>
              <a:t> : 35 ans</a:t>
            </a:r>
          </a:p>
          <a:p>
            <a:pPr algn="ctr"/>
            <a:endParaRPr lang="fr-FR"/>
          </a:p>
          <a:p>
            <a:pPr algn="ctr"/>
            <a:r>
              <a:rPr lang="fr-FR" smtClean="0">
                <a:solidFill>
                  <a:srgbClr val="FF0000"/>
                </a:solidFill>
              </a:rPr>
              <a:t>1810</a:t>
            </a:r>
            <a:r>
              <a:rPr lang="fr-FR" smtClean="0"/>
              <a:t> : 41 ans</a:t>
            </a:r>
          </a:p>
          <a:p>
            <a:pPr algn="ctr"/>
            <a:endParaRPr lang="fr-FR"/>
          </a:p>
          <a:p>
            <a:pPr algn="ctr"/>
            <a:r>
              <a:rPr lang="fr-FR" smtClean="0">
                <a:solidFill>
                  <a:srgbClr val="FF0000"/>
                </a:solidFill>
              </a:rPr>
              <a:t>1821</a:t>
            </a:r>
            <a:r>
              <a:rPr lang="fr-FR" smtClean="0"/>
              <a:t> : 52 ans </a:t>
            </a:r>
            <a:endParaRPr lang="fr-FR"/>
          </a:p>
        </p:txBody>
      </p:sp>
      <p:pic>
        <p:nvPicPr>
          <p:cNvPr id="13" name="Image 12"/>
          <p:cNvPicPr>
            <a:picLocks noChangeAspect="1"/>
          </p:cNvPicPr>
          <p:nvPr/>
        </p:nvPicPr>
        <p:blipFill>
          <a:blip r:embed="rId2"/>
          <a:stretch>
            <a:fillRect/>
          </a:stretch>
        </p:blipFill>
        <p:spPr>
          <a:xfrm>
            <a:off x="117808" y="3426744"/>
            <a:ext cx="7149177" cy="3108809"/>
          </a:xfrm>
          <a:prstGeom prst="rect">
            <a:avLst/>
          </a:prstGeom>
        </p:spPr>
      </p:pic>
    </p:spTree>
    <p:extLst>
      <p:ext uri="{BB962C8B-B14F-4D97-AF65-F5344CB8AC3E}">
        <p14:creationId xmlns:p14="http://schemas.microsoft.com/office/powerpoint/2010/main" val="732158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r="14396"/>
          <a:stretch/>
        </p:blipFill>
        <p:spPr>
          <a:xfrm>
            <a:off x="0" y="0"/>
            <a:ext cx="4298868" cy="4536374"/>
          </a:xfrm>
          <a:prstGeom prst="rect">
            <a:avLst/>
          </a:prstGeom>
        </p:spPr>
      </p:pic>
      <p:sp>
        <p:nvSpPr>
          <p:cNvPr id="6" name="Rectangle 5"/>
          <p:cNvSpPr/>
          <p:nvPr/>
        </p:nvSpPr>
        <p:spPr>
          <a:xfrm>
            <a:off x="4298868" y="0"/>
            <a:ext cx="7893132" cy="6740307"/>
          </a:xfrm>
          <a:prstGeom prst="rect">
            <a:avLst/>
          </a:prstGeom>
        </p:spPr>
        <p:txBody>
          <a:bodyPr wrap="square">
            <a:spAutoFit/>
          </a:bodyPr>
          <a:lstStyle/>
          <a:p>
            <a:r>
              <a:rPr lang="fr-FR" sz="1600" smtClean="0"/>
              <a:t>Issu de la petite noblesse corse, le futur Empereur des Français a vingt ans quand débute la Révolution française. Il est alors lieutenant d'artillerie. L'entrée de la France dans la guerre, en 1792, lui permet de démontrer ses talents de chef et de stratège.</a:t>
            </a:r>
          </a:p>
          <a:p>
            <a:endParaRPr lang="fr-FR" sz="1600" smtClean="0"/>
          </a:p>
          <a:p>
            <a:r>
              <a:rPr lang="fr-FR" sz="1600" smtClean="0"/>
              <a:t>Premier Consul en 1799, le jeune Corse </a:t>
            </a:r>
            <a:r>
              <a:rPr lang="fr-FR" sz="1600" b="1" smtClean="0"/>
              <a:t>achève la</a:t>
            </a:r>
            <a:r>
              <a:rPr lang="fr-FR" sz="1600" b="1" smtClean="0">
                <a:solidFill>
                  <a:srgbClr val="FF0000"/>
                </a:solidFill>
              </a:rPr>
              <a:t> Révolution </a:t>
            </a:r>
            <a:r>
              <a:rPr lang="fr-FR" sz="1600" smtClean="0"/>
              <a:t>avec des réformes qui imprègnent encore notre société et notre manière de vivre. Il promulgue le </a:t>
            </a:r>
            <a:r>
              <a:rPr lang="fr-FR" sz="1600" smtClean="0">
                <a:solidFill>
                  <a:srgbClr val="FF0000"/>
                </a:solidFill>
              </a:rPr>
              <a:t>Code Civil</a:t>
            </a:r>
            <a:r>
              <a:rPr lang="fr-FR" sz="1600" smtClean="0"/>
              <a:t>,  pacifie les relations entre </a:t>
            </a:r>
            <a:r>
              <a:rPr lang="fr-FR" sz="1600" smtClean="0">
                <a:solidFill>
                  <a:srgbClr val="FF0000"/>
                </a:solidFill>
              </a:rPr>
              <a:t>l'État français et l'Église catholique </a:t>
            </a:r>
            <a:r>
              <a:rPr lang="fr-FR" sz="1600" smtClean="0"/>
              <a:t>et fonde la plupart des grandes institutions actuelles (</a:t>
            </a:r>
            <a:r>
              <a:rPr lang="fr-FR" sz="1600" smtClean="0">
                <a:solidFill>
                  <a:srgbClr val="FF0000"/>
                </a:solidFill>
              </a:rPr>
              <a:t>préfets, Université, Banque de France, École polytechnique, Légion d'Honneur</a:t>
            </a:r>
            <a:r>
              <a:rPr lang="fr-FR" sz="1600" smtClean="0"/>
              <a:t>...).</a:t>
            </a:r>
          </a:p>
          <a:p>
            <a:endParaRPr lang="fr-FR" sz="1600" smtClean="0"/>
          </a:p>
          <a:p>
            <a:r>
              <a:rPr lang="fr-FR" sz="1600" smtClean="0"/>
              <a:t>Il </a:t>
            </a:r>
            <a:r>
              <a:rPr lang="fr-FR" sz="1600" b="1" smtClean="0"/>
              <a:t>lance aussi </a:t>
            </a:r>
            <a:r>
              <a:rPr lang="fr-FR" sz="1600" b="1" smtClean="0">
                <a:solidFill>
                  <a:srgbClr val="0070C0"/>
                </a:solidFill>
              </a:rPr>
              <a:t>de grands travaux à Paris </a:t>
            </a:r>
            <a:r>
              <a:rPr lang="fr-FR" sz="1600" smtClean="0"/>
              <a:t>dont beaucoup ne seront achevés que sous le règne de Louis-Philippe Ier : la colonne de la Grande Armée (ou colonne Vendôme), le Temple de la Gloire (aujourd’hui église de la Madeleine), les arcs de triomphe du Carrousel et de l’Étoile, Bourse, le percement de la rue de Rivoli…</a:t>
            </a:r>
          </a:p>
          <a:p>
            <a:endParaRPr lang="fr-FR" sz="1600" smtClean="0"/>
          </a:p>
          <a:p>
            <a:r>
              <a:rPr lang="fr-FR" sz="1600" smtClean="0"/>
              <a:t>Devenu par son sacre Empereur des Français, Napoléon porte jusqu'à </a:t>
            </a:r>
            <a:r>
              <a:rPr lang="fr-FR" sz="1600" smtClean="0">
                <a:solidFill>
                  <a:schemeClr val="accent6">
                    <a:lumMod val="75000"/>
                  </a:schemeClr>
                </a:solidFill>
              </a:rPr>
              <a:t>Moscou</a:t>
            </a:r>
            <a:r>
              <a:rPr lang="fr-FR" sz="1600" smtClean="0"/>
              <a:t> </a:t>
            </a:r>
            <a:r>
              <a:rPr lang="fr-FR" sz="1600" b="1" smtClean="0"/>
              <a:t>les idées de la Révolution et du siècle des « Lumières »</a:t>
            </a:r>
            <a:r>
              <a:rPr lang="fr-FR" sz="1600" smtClean="0"/>
              <a:t>. Par ses conquêtes, il révèle les Nations à elles-mêmes pour le meilleur et pour le pire (</a:t>
            </a:r>
            <a:r>
              <a:rPr lang="fr-FR" sz="1600" smtClean="0">
                <a:solidFill>
                  <a:schemeClr val="accent6">
                    <a:lumMod val="75000"/>
                  </a:schemeClr>
                </a:solidFill>
              </a:rPr>
              <a:t>Italie, Espagne, Pologne, Allemagne, Russie, Égypte</a:t>
            </a:r>
            <a:r>
              <a:rPr lang="fr-FR" sz="1600" smtClean="0"/>
              <a:t>).</a:t>
            </a:r>
          </a:p>
          <a:p>
            <a:endParaRPr lang="fr-FR" sz="1600" smtClean="0"/>
          </a:p>
          <a:p>
            <a:r>
              <a:rPr lang="fr-FR" sz="1600" smtClean="0"/>
              <a:t>Il renverse le vieil empire germanique et prépare l'unification de </a:t>
            </a:r>
            <a:r>
              <a:rPr lang="fr-FR" sz="1600" smtClean="0">
                <a:solidFill>
                  <a:schemeClr val="accent6">
                    <a:lumMod val="75000"/>
                  </a:schemeClr>
                </a:solidFill>
              </a:rPr>
              <a:t>l'Allemagne du Nord</a:t>
            </a:r>
            <a:r>
              <a:rPr lang="fr-FR" sz="1600" smtClean="0"/>
              <a:t>. Il relève aussi le nom de l'</a:t>
            </a:r>
            <a:r>
              <a:rPr lang="fr-FR" sz="1600" smtClean="0">
                <a:solidFill>
                  <a:schemeClr val="accent6">
                    <a:lumMod val="75000"/>
                  </a:schemeClr>
                </a:solidFill>
              </a:rPr>
              <a:t>Italie</a:t>
            </a:r>
            <a:r>
              <a:rPr lang="fr-FR" sz="1600" smtClean="0"/>
              <a:t>. Pour cette raison, « l'Italie aime et a toujours aimé Napoléon », assure l'historien Luigi Mascilli Migliorini.</a:t>
            </a:r>
          </a:p>
          <a:p>
            <a:endParaRPr lang="fr-FR" sz="1600" smtClean="0"/>
          </a:p>
          <a:p>
            <a:r>
              <a:rPr lang="fr-FR" sz="1600" smtClean="0">
                <a:solidFill>
                  <a:schemeClr val="accent6">
                    <a:lumMod val="75000"/>
                  </a:schemeClr>
                </a:solidFill>
              </a:rPr>
              <a:t>L'Amérique latine </a:t>
            </a:r>
            <a:r>
              <a:rPr lang="fr-FR" sz="1600" smtClean="0"/>
              <a:t>profite de la guerre menée par les Français en </a:t>
            </a:r>
            <a:r>
              <a:rPr lang="fr-FR" sz="1600" smtClean="0">
                <a:solidFill>
                  <a:schemeClr val="accent6">
                    <a:lumMod val="75000"/>
                  </a:schemeClr>
                </a:solidFill>
              </a:rPr>
              <a:t>Espagne</a:t>
            </a:r>
            <a:r>
              <a:rPr lang="fr-FR" sz="1600" smtClean="0"/>
              <a:t> et au </a:t>
            </a:r>
            <a:r>
              <a:rPr lang="fr-FR" sz="1600" smtClean="0">
                <a:solidFill>
                  <a:schemeClr val="accent6">
                    <a:lumMod val="75000"/>
                  </a:schemeClr>
                </a:solidFill>
              </a:rPr>
              <a:t>Portugal</a:t>
            </a:r>
            <a:r>
              <a:rPr lang="fr-FR" sz="1600" smtClean="0"/>
              <a:t> pour s'émanciper. Quant à l'</a:t>
            </a:r>
            <a:r>
              <a:rPr lang="fr-FR" sz="1600" smtClean="0">
                <a:solidFill>
                  <a:schemeClr val="accent6">
                    <a:lumMod val="75000"/>
                  </a:schemeClr>
                </a:solidFill>
              </a:rPr>
              <a:t>Angleterre</a:t>
            </a:r>
            <a:r>
              <a:rPr lang="fr-FR" sz="1600" smtClean="0"/>
              <a:t>, ennemie héréditaire de la France, elle bâtit sur la défaite de celle-ci sa puissance à venir. Et l'on ne saurait oublier que </a:t>
            </a:r>
            <a:r>
              <a:rPr lang="fr-FR" sz="1600" smtClean="0">
                <a:solidFill>
                  <a:schemeClr val="accent6">
                    <a:lumMod val="75000"/>
                  </a:schemeClr>
                </a:solidFill>
              </a:rPr>
              <a:t>le monde arabe </a:t>
            </a:r>
            <a:r>
              <a:rPr lang="fr-FR" sz="1600" smtClean="0"/>
              <a:t>est sorti d'une léthargie de plusieurs siècles suite à la malheureuse expédition d'</a:t>
            </a:r>
            <a:r>
              <a:rPr lang="fr-FR" sz="1600" smtClean="0">
                <a:solidFill>
                  <a:schemeClr val="accent6">
                    <a:lumMod val="75000"/>
                  </a:schemeClr>
                </a:solidFill>
              </a:rPr>
              <a:t>Égypte</a:t>
            </a:r>
            <a:r>
              <a:rPr lang="fr-FR" sz="1600" smtClean="0"/>
              <a:t>.</a:t>
            </a:r>
          </a:p>
        </p:txBody>
      </p:sp>
      <p:sp>
        <p:nvSpPr>
          <p:cNvPr id="7" name="Rectangle 6"/>
          <p:cNvSpPr/>
          <p:nvPr/>
        </p:nvSpPr>
        <p:spPr>
          <a:xfrm>
            <a:off x="63335" y="5555720"/>
            <a:ext cx="4172198" cy="923330"/>
          </a:xfrm>
          <a:prstGeom prst="rect">
            <a:avLst/>
          </a:prstGeom>
        </p:spPr>
        <p:txBody>
          <a:bodyPr wrap="square">
            <a:spAutoFit/>
          </a:bodyPr>
          <a:lstStyle/>
          <a:p>
            <a:r>
              <a:rPr lang="fr-FR" smtClean="0"/>
              <a:t>https://www.herodote.net/Ombres_et_lumieres_d_un_destin_d_exception-synthese-72-75.php</a:t>
            </a:r>
            <a:endParaRPr lang="fr-FR"/>
          </a:p>
        </p:txBody>
      </p:sp>
    </p:spTree>
    <p:extLst>
      <p:ext uri="{BB962C8B-B14F-4D97-AF65-F5344CB8AC3E}">
        <p14:creationId xmlns:p14="http://schemas.microsoft.com/office/powerpoint/2010/main" val="1141794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50" y="0"/>
            <a:ext cx="7419605" cy="6894195"/>
          </a:xfrm>
          <a:prstGeom prst="rect">
            <a:avLst/>
          </a:prstGeom>
          <a:solidFill>
            <a:schemeClr val="accent2">
              <a:lumMod val="20000"/>
              <a:lumOff val="80000"/>
            </a:schemeClr>
          </a:solidFill>
        </p:spPr>
        <p:txBody>
          <a:bodyPr wrap="square">
            <a:spAutoFit/>
          </a:bodyPr>
          <a:lstStyle/>
          <a:p>
            <a:r>
              <a:rPr lang="fr-FR" sz="1700" smtClean="0"/>
              <a:t>Grâce à son art de la mise en scène, Napoléon 1er a donné à ses triomphes et à ses échecs une dimension épique que l'on peut seulement comparer à l'épopée d'Alexandre le Grand.</a:t>
            </a:r>
          </a:p>
          <a:p>
            <a:endParaRPr lang="fr-FR" sz="1700" smtClean="0"/>
          </a:p>
          <a:p>
            <a:r>
              <a:rPr lang="fr-FR" sz="1700" b="1" smtClean="0"/>
              <a:t>La face sombre de l'Empereur</a:t>
            </a:r>
          </a:p>
          <a:p>
            <a:endParaRPr lang="fr-FR" sz="1700" smtClean="0"/>
          </a:p>
          <a:p>
            <a:r>
              <a:rPr lang="fr-FR" sz="1700" smtClean="0"/>
              <a:t>Napoléon Ier apparaît aussi comme </a:t>
            </a:r>
            <a:r>
              <a:rPr lang="fr-FR" sz="1700" b="1" smtClean="0"/>
              <a:t>un être critiquable </a:t>
            </a:r>
            <a:r>
              <a:rPr lang="fr-FR" sz="1700" smtClean="0"/>
              <a:t>à maints égards.</a:t>
            </a:r>
          </a:p>
          <a:p>
            <a:r>
              <a:rPr lang="fr-FR" sz="1700" smtClean="0"/>
              <a:t>Son </a:t>
            </a:r>
            <a:r>
              <a:rPr lang="fr-FR" sz="1700" b="1" smtClean="0"/>
              <a:t>insensibilité</a:t>
            </a:r>
            <a:r>
              <a:rPr lang="fr-FR" sz="1700" smtClean="0"/>
              <a:t> à la douleur humaine, son ascétisme et son peu d'appétence pour les plaisirs de la vie, la bonne chère et les femmes, le rapprochent de Robespierre, qu'il servit d'ailleurs avec zèle dans sa jeunesse. On a aussi reproché à Bonaparte le rétablissement de l'</a:t>
            </a:r>
            <a:r>
              <a:rPr lang="fr-FR" sz="1700" b="1" smtClean="0"/>
              <a:t>esclavage</a:t>
            </a:r>
            <a:r>
              <a:rPr lang="fr-FR" sz="1700" smtClean="0"/>
              <a:t> en 1802 dans les dernières colonies françaises et le mauvais sort fait au général mulâtre Alexandre Dumas, le père de l'écrivain.</a:t>
            </a:r>
          </a:p>
          <a:p>
            <a:endParaRPr lang="fr-FR" sz="1700" smtClean="0"/>
          </a:p>
          <a:p>
            <a:r>
              <a:rPr lang="fr-FR" sz="1700" smtClean="0"/>
              <a:t>Son </a:t>
            </a:r>
            <a:r>
              <a:rPr lang="fr-FR" sz="1700" b="1" smtClean="0"/>
              <a:t>ambition</a:t>
            </a:r>
            <a:r>
              <a:rPr lang="fr-FR" sz="1700" smtClean="0"/>
              <a:t>, tout entière asservie à sa propre gloire, a eu un coût élevé qui lui a valu le surnom de « l'Ogre » : au total environ </a:t>
            </a:r>
            <a:r>
              <a:rPr lang="fr-FR" sz="1700" b="1" smtClean="0"/>
              <a:t>neuf cent mille morts</a:t>
            </a:r>
            <a:r>
              <a:rPr lang="fr-FR" sz="1700" smtClean="0"/>
              <a:t> du fait de ses guerres. Elle l'a entraîné dans des entreprises néfastes et sans nécessité, comme en particulier la reconquête du pouvoir après son premier exil sur l'île d'Elbe (les « Cent Jours »).</a:t>
            </a:r>
          </a:p>
          <a:p>
            <a:endParaRPr lang="fr-FR" sz="1700" smtClean="0"/>
          </a:p>
          <a:p>
            <a:r>
              <a:rPr lang="fr-FR" sz="1700" smtClean="0"/>
              <a:t>Ces critiques, formulées dès son époque par Chateaubriand lui-même, sont reprises aujourd'hui, avec beaucoup moins de talent, par des auteurs soucieux de déboulonner les idoles. Même si elles ont un fond de vérité, Napoléon n'en demeure pas moins </a:t>
            </a:r>
            <a:r>
              <a:rPr lang="fr-FR" sz="1700" b="1" smtClean="0"/>
              <a:t>un homme d'État exceptionnel</a:t>
            </a:r>
            <a:r>
              <a:rPr lang="fr-FR" sz="1700" smtClean="0"/>
              <a:t>, un personnage fascinant et une source d'inspiration inépuisable pour les historiens, les romanciers et les cinéastes.</a:t>
            </a:r>
            <a:endParaRPr lang="fr-FR" sz="1700"/>
          </a:p>
        </p:txBody>
      </p:sp>
      <p:pic>
        <p:nvPicPr>
          <p:cNvPr id="3" name="Image 2"/>
          <p:cNvPicPr>
            <a:picLocks noChangeAspect="1"/>
          </p:cNvPicPr>
          <p:nvPr/>
        </p:nvPicPr>
        <p:blipFill>
          <a:blip r:embed="rId2"/>
          <a:stretch>
            <a:fillRect/>
          </a:stretch>
        </p:blipFill>
        <p:spPr>
          <a:xfrm>
            <a:off x="7420931" y="-1"/>
            <a:ext cx="4771069" cy="6894195"/>
          </a:xfrm>
          <a:prstGeom prst="rect">
            <a:avLst/>
          </a:prstGeom>
        </p:spPr>
      </p:pic>
    </p:spTree>
    <p:extLst>
      <p:ext uri="{BB962C8B-B14F-4D97-AF65-F5344CB8AC3E}">
        <p14:creationId xmlns:p14="http://schemas.microsoft.com/office/powerpoint/2010/main" val="2243863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1454726"/>
            <a:ext cx="5890161" cy="4417621"/>
          </a:xfrm>
          <a:prstGeom prst="rect">
            <a:avLst/>
          </a:prstGeom>
        </p:spPr>
      </p:pic>
      <p:sp>
        <p:nvSpPr>
          <p:cNvPr id="4" name="Rectangle 3"/>
          <p:cNvSpPr/>
          <p:nvPr/>
        </p:nvSpPr>
        <p:spPr>
          <a:xfrm>
            <a:off x="6536323" y="6488668"/>
            <a:ext cx="5009513" cy="369332"/>
          </a:xfrm>
          <a:prstGeom prst="rect">
            <a:avLst/>
          </a:prstGeom>
        </p:spPr>
        <p:txBody>
          <a:bodyPr wrap="none">
            <a:spAutoFit/>
          </a:bodyPr>
          <a:lstStyle/>
          <a:p>
            <a:r>
              <a:rPr lang="fr-FR" smtClean="0"/>
              <a:t>https://www.youtube.com/watch?v=p8NAl2q44Mk</a:t>
            </a:r>
            <a:endParaRPr lang="fr-FR"/>
          </a:p>
        </p:txBody>
      </p:sp>
      <p:pic>
        <p:nvPicPr>
          <p:cNvPr id="5" name="Image 4"/>
          <p:cNvPicPr>
            <a:picLocks noChangeAspect="1"/>
          </p:cNvPicPr>
          <p:nvPr/>
        </p:nvPicPr>
        <p:blipFill>
          <a:blip r:embed="rId3"/>
          <a:stretch>
            <a:fillRect/>
          </a:stretch>
        </p:blipFill>
        <p:spPr>
          <a:xfrm>
            <a:off x="5890159" y="210398"/>
            <a:ext cx="6301839" cy="3548930"/>
          </a:xfrm>
          <a:prstGeom prst="rect">
            <a:avLst/>
          </a:prstGeom>
        </p:spPr>
      </p:pic>
    </p:spTree>
    <p:extLst>
      <p:ext uri="{BB962C8B-B14F-4D97-AF65-F5344CB8AC3E}">
        <p14:creationId xmlns:p14="http://schemas.microsoft.com/office/powerpoint/2010/main" val="70690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6821879" cy="1325563"/>
          </a:xfrm>
        </p:spPr>
        <p:txBody>
          <a:bodyPr/>
          <a:lstStyle/>
          <a:p>
            <a:r>
              <a:rPr lang="fr-FR" smtClean="0"/>
              <a:t>Le Romantisme</a:t>
            </a:r>
            <a:endParaRPr lang="fr-FR"/>
          </a:p>
        </p:txBody>
      </p:sp>
      <p:sp>
        <p:nvSpPr>
          <p:cNvPr id="3" name="Espace réservé du contenu 2"/>
          <p:cNvSpPr>
            <a:spLocks noGrp="1"/>
          </p:cNvSpPr>
          <p:nvPr>
            <p:ph idx="1"/>
          </p:nvPr>
        </p:nvSpPr>
        <p:spPr>
          <a:xfrm>
            <a:off x="166255" y="1537166"/>
            <a:ext cx="6558387" cy="3581099"/>
          </a:xfrm>
        </p:spPr>
        <p:txBody>
          <a:bodyPr/>
          <a:lstStyle/>
          <a:p>
            <a:r>
              <a:rPr lang="fr-FR" smtClean="0"/>
              <a:t>Alfonse de </a:t>
            </a:r>
            <a:r>
              <a:rPr lang="fr-FR" b="1" smtClean="0"/>
              <a:t>Lamartine</a:t>
            </a:r>
            <a:r>
              <a:rPr lang="fr-FR" smtClean="0"/>
              <a:t> 1790-1869</a:t>
            </a:r>
          </a:p>
          <a:p>
            <a:r>
              <a:rPr lang="fr-FR" smtClean="0"/>
              <a:t>Alfred de </a:t>
            </a:r>
            <a:r>
              <a:rPr lang="fr-FR" b="1" smtClean="0"/>
              <a:t>Vigny</a:t>
            </a:r>
            <a:r>
              <a:rPr lang="fr-FR" smtClean="0"/>
              <a:t> 1797-1863</a:t>
            </a:r>
          </a:p>
          <a:p>
            <a:r>
              <a:rPr lang="fr-FR" smtClean="0"/>
              <a:t>Victor </a:t>
            </a:r>
            <a:r>
              <a:rPr lang="fr-FR" b="1" smtClean="0"/>
              <a:t>Hugo</a:t>
            </a:r>
            <a:r>
              <a:rPr lang="fr-FR" smtClean="0"/>
              <a:t> 1802-1885</a:t>
            </a:r>
          </a:p>
          <a:p>
            <a:r>
              <a:rPr lang="fr-FR" smtClean="0"/>
              <a:t>Alfred de </a:t>
            </a:r>
            <a:r>
              <a:rPr lang="fr-FR" b="1" smtClean="0"/>
              <a:t>Musset</a:t>
            </a:r>
            <a:r>
              <a:rPr lang="fr-FR" smtClean="0"/>
              <a:t> 1810-1857</a:t>
            </a:r>
          </a:p>
          <a:p>
            <a:r>
              <a:rPr lang="fr-FR" smtClean="0"/>
              <a:t>Théophile </a:t>
            </a:r>
            <a:r>
              <a:rPr lang="fr-FR" b="1" smtClean="0"/>
              <a:t>Gautier</a:t>
            </a:r>
            <a:r>
              <a:rPr lang="fr-FR" smtClean="0"/>
              <a:t> 1811-1872</a:t>
            </a:r>
          </a:p>
          <a:p>
            <a:r>
              <a:rPr lang="fr-FR" smtClean="0"/>
              <a:t>George </a:t>
            </a:r>
            <a:r>
              <a:rPr lang="fr-FR" b="1" smtClean="0"/>
              <a:t>Sand</a:t>
            </a:r>
            <a:r>
              <a:rPr lang="fr-FR" smtClean="0"/>
              <a:t> 1804-1876</a:t>
            </a:r>
            <a:endParaRPr lang="fr-FR"/>
          </a:p>
        </p:txBody>
      </p:sp>
      <p:pic>
        <p:nvPicPr>
          <p:cNvPr id="4" name="Image 3"/>
          <p:cNvPicPr>
            <a:picLocks noChangeAspect="1"/>
          </p:cNvPicPr>
          <p:nvPr/>
        </p:nvPicPr>
        <p:blipFill>
          <a:blip r:embed="rId2"/>
          <a:stretch>
            <a:fillRect/>
          </a:stretch>
        </p:blipFill>
        <p:spPr>
          <a:xfrm>
            <a:off x="6852046" y="0"/>
            <a:ext cx="5339953" cy="6858000"/>
          </a:xfrm>
          <a:prstGeom prst="rect">
            <a:avLst/>
          </a:prstGeom>
        </p:spPr>
      </p:pic>
      <p:sp>
        <p:nvSpPr>
          <p:cNvPr id="5" name="Rectangle 4"/>
          <p:cNvSpPr/>
          <p:nvPr/>
        </p:nvSpPr>
        <p:spPr>
          <a:xfrm>
            <a:off x="725879" y="5288339"/>
            <a:ext cx="6096000" cy="1200329"/>
          </a:xfrm>
          <a:prstGeom prst="rect">
            <a:avLst/>
          </a:prstGeom>
        </p:spPr>
        <p:txBody>
          <a:bodyPr>
            <a:spAutoFit/>
          </a:bodyPr>
          <a:lstStyle/>
          <a:p>
            <a:pPr algn="r"/>
            <a:r>
              <a:rPr lang="fr-FR" b="1" smtClean="0"/>
              <a:t>Le voyageur au-dessus de la mer de nuages</a:t>
            </a:r>
          </a:p>
          <a:p>
            <a:pPr algn="r"/>
            <a:r>
              <a:rPr lang="fr-FR" smtClean="0"/>
              <a:t>Caspar David Friedrich, 1818</a:t>
            </a:r>
          </a:p>
          <a:p>
            <a:pPr algn="r"/>
            <a:r>
              <a:rPr lang="fr-FR" smtClean="0"/>
              <a:t>Huile sur toile 74.8 x 94.8 cm.</a:t>
            </a:r>
          </a:p>
          <a:p>
            <a:pPr algn="r"/>
            <a:r>
              <a:rPr lang="fr-FR" smtClean="0"/>
              <a:t>Hambourg Kunsthalle </a:t>
            </a:r>
            <a:endParaRPr lang="fr-FR"/>
          </a:p>
        </p:txBody>
      </p:sp>
      <p:sp>
        <p:nvSpPr>
          <p:cNvPr id="6" name="Rectangle 5"/>
          <p:cNvSpPr/>
          <p:nvPr/>
        </p:nvSpPr>
        <p:spPr>
          <a:xfrm>
            <a:off x="2145758" y="6488668"/>
            <a:ext cx="4706288" cy="369332"/>
          </a:xfrm>
          <a:prstGeom prst="rect">
            <a:avLst/>
          </a:prstGeom>
        </p:spPr>
        <p:txBody>
          <a:bodyPr wrap="none">
            <a:spAutoFit/>
          </a:bodyPr>
          <a:lstStyle/>
          <a:p>
            <a:r>
              <a:rPr lang="fr-FR" smtClean="0">
                <a:hlinkClick r:id="rId3"/>
              </a:rPr>
              <a:t>http://aart.online.fr/caspar_david_friedrich.htm</a:t>
            </a:r>
            <a:endParaRPr lang="fr-FR"/>
          </a:p>
        </p:txBody>
      </p:sp>
    </p:spTree>
    <p:extLst>
      <p:ext uri="{BB962C8B-B14F-4D97-AF65-F5344CB8AC3E}">
        <p14:creationId xmlns:p14="http://schemas.microsoft.com/office/powerpoint/2010/main" val="3448165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0515600" cy="1325563"/>
          </a:xfrm>
        </p:spPr>
        <p:txBody>
          <a:bodyPr/>
          <a:lstStyle/>
          <a:p>
            <a:r>
              <a:rPr lang="fr-FR" smtClean="0"/>
              <a:t>Les romanciers et le réalisme</a:t>
            </a:r>
            <a:endParaRPr lang="fr-FR"/>
          </a:p>
        </p:txBody>
      </p:sp>
      <p:sp>
        <p:nvSpPr>
          <p:cNvPr id="3" name="Espace réservé du contenu 2"/>
          <p:cNvSpPr>
            <a:spLocks noGrp="1"/>
          </p:cNvSpPr>
          <p:nvPr>
            <p:ph idx="1"/>
          </p:nvPr>
        </p:nvSpPr>
        <p:spPr>
          <a:xfrm>
            <a:off x="315686" y="1310513"/>
            <a:ext cx="3177287" cy="4351338"/>
          </a:xfrm>
        </p:spPr>
        <p:txBody>
          <a:bodyPr/>
          <a:lstStyle/>
          <a:p>
            <a:r>
              <a:rPr lang="fr-FR" smtClean="0"/>
              <a:t>Balzac</a:t>
            </a:r>
          </a:p>
          <a:p>
            <a:r>
              <a:rPr lang="fr-FR" smtClean="0"/>
              <a:t>Stendhal</a:t>
            </a:r>
          </a:p>
          <a:p>
            <a:r>
              <a:rPr lang="fr-FR" smtClean="0"/>
              <a:t>George Sand</a:t>
            </a:r>
          </a:p>
          <a:p>
            <a:r>
              <a:rPr lang="fr-FR" smtClean="0"/>
              <a:t>Dumas</a:t>
            </a:r>
          </a:p>
          <a:p>
            <a:r>
              <a:rPr lang="fr-FR" smtClean="0"/>
              <a:t>Flaubert</a:t>
            </a:r>
          </a:p>
          <a:p>
            <a:r>
              <a:rPr lang="fr-FR" smtClean="0"/>
              <a:t>Maupassant</a:t>
            </a:r>
          </a:p>
          <a:p>
            <a:r>
              <a:rPr lang="fr-FR" smtClean="0"/>
              <a:t>Zola</a:t>
            </a:r>
            <a:endParaRPr lang="fr-FR"/>
          </a:p>
        </p:txBody>
      </p:sp>
      <p:pic>
        <p:nvPicPr>
          <p:cNvPr id="4" name="Image 3"/>
          <p:cNvPicPr>
            <a:picLocks noChangeAspect="1"/>
          </p:cNvPicPr>
          <p:nvPr/>
        </p:nvPicPr>
        <p:blipFill>
          <a:blip r:embed="rId2"/>
          <a:stretch>
            <a:fillRect/>
          </a:stretch>
        </p:blipFill>
        <p:spPr>
          <a:xfrm>
            <a:off x="7118943" y="0"/>
            <a:ext cx="5068621" cy="3889169"/>
          </a:xfrm>
          <a:prstGeom prst="rect">
            <a:avLst/>
          </a:prstGeom>
        </p:spPr>
      </p:pic>
      <p:pic>
        <p:nvPicPr>
          <p:cNvPr id="5" name="Image 4"/>
          <p:cNvPicPr>
            <a:picLocks noChangeAspect="1"/>
          </p:cNvPicPr>
          <p:nvPr/>
        </p:nvPicPr>
        <p:blipFill>
          <a:blip r:embed="rId3"/>
          <a:stretch>
            <a:fillRect/>
          </a:stretch>
        </p:blipFill>
        <p:spPr>
          <a:xfrm>
            <a:off x="7121161" y="4007922"/>
            <a:ext cx="5070839" cy="2850078"/>
          </a:xfrm>
          <a:prstGeom prst="rect">
            <a:avLst/>
          </a:prstGeom>
        </p:spPr>
      </p:pic>
      <p:pic>
        <p:nvPicPr>
          <p:cNvPr id="6" name="Image 5"/>
          <p:cNvPicPr>
            <a:picLocks noChangeAspect="1"/>
          </p:cNvPicPr>
          <p:nvPr/>
        </p:nvPicPr>
        <p:blipFill>
          <a:blip r:embed="rId4"/>
          <a:stretch>
            <a:fillRect/>
          </a:stretch>
        </p:blipFill>
        <p:spPr>
          <a:xfrm>
            <a:off x="3492973" y="1825625"/>
            <a:ext cx="3497395" cy="4925497"/>
          </a:xfrm>
          <a:prstGeom prst="rect">
            <a:avLst/>
          </a:prstGeom>
        </p:spPr>
      </p:pic>
    </p:spTree>
    <p:extLst>
      <p:ext uri="{BB962C8B-B14F-4D97-AF65-F5344CB8AC3E}">
        <p14:creationId xmlns:p14="http://schemas.microsoft.com/office/powerpoint/2010/main" val="1334136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Les poètes </a:t>
            </a:r>
            <a:endParaRPr lang="fr-FR"/>
          </a:p>
        </p:txBody>
      </p:sp>
      <p:sp>
        <p:nvSpPr>
          <p:cNvPr id="3" name="Espace réservé du contenu 2"/>
          <p:cNvSpPr>
            <a:spLocks noGrp="1"/>
          </p:cNvSpPr>
          <p:nvPr>
            <p:ph idx="1"/>
          </p:nvPr>
        </p:nvSpPr>
        <p:spPr>
          <a:xfrm>
            <a:off x="838200" y="1825625"/>
            <a:ext cx="4802579" cy="4351338"/>
          </a:xfrm>
        </p:spPr>
        <p:txBody>
          <a:bodyPr/>
          <a:lstStyle/>
          <a:p>
            <a:r>
              <a:rPr lang="fr-FR" smtClean="0">
                <a:solidFill>
                  <a:srgbClr val="FF0000"/>
                </a:solidFill>
              </a:rPr>
              <a:t>Baudelaire</a:t>
            </a:r>
          </a:p>
          <a:p>
            <a:r>
              <a:rPr lang="fr-FR" smtClean="0"/>
              <a:t>Verlaine</a:t>
            </a:r>
          </a:p>
          <a:p>
            <a:r>
              <a:rPr lang="fr-FR" smtClean="0"/>
              <a:t>Rimbaud</a:t>
            </a:r>
          </a:p>
          <a:p>
            <a:r>
              <a:rPr lang="fr-FR" smtClean="0"/>
              <a:t>Mallarmé</a:t>
            </a:r>
          </a:p>
          <a:p>
            <a:r>
              <a:rPr lang="fr-FR" smtClean="0"/>
              <a:t>Nerval</a:t>
            </a:r>
            <a:endParaRPr lang="fr-FR"/>
          </a:p>
        </p:txBody>
      </p:sp>
      <p:pic>
        <p:nvPicPr>
          <p:cNvPr id="4" name="Image 3"/>
          <p:cNvPicPr>
            <a:picLocks noChangeAspect="1"/>
          </p:cNvPicPr>
          <p:nvPr/>
        </p:nvPicPr>
        <p:blipFill>
          <a:blip r:embed="rId2"/>
          <a:stretch>
            <a:fillRect/>
          </a:stretch>
        </p:blipFill>
        <p:spPr>
          <a:xfrm>
            <a:off x="6689701" y="3086827"/>
            <a:ext cx="5502300" cy="3771173"/>
          </a:xfrm>
          <a:prstGeom prst="rect">
            <a:avLst/>
          </a:prstGeom>
        </p:spPr>
      </p:pic>
      <p:pic>
        <p:nvPicPr>
          <p:cNvPr id="5" name="Image 4"/>
          <p:cNvPicPr>
            <a:picLocks noChangeAspect="1"/>
          </p:cNvPicPr>
          <p:nvPr/>
        </p:nvPicPr>
        <p:blipFill>
          <a:blip r:embed="rId3"/>
          <a:stretch>
            <a:fillRect/>
          </a:stretch>
        </p:blipFill>
        <p:spPr>
          <a:xfrm>
            <a:off x="6689701" y="0"/>
            <a:ext cx="5502299" cy="3099460"/>
          </a:xfrm>
          <a:prstGeom prst="rect">
            <a:avLst/>
          </a:prstGeom>
        </p:spPr>
      </p:pic>
    </p:spTree>
    <p:extLst>
      <p:ext uri="{BB962C8B-B14F-4D97-AF65-F5344CB8AC3E}">
        <p14:creationId xmlns:p14="http://schemas.microsoft.com/office/powerpoint/2010/main" val="3609000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Paul Verlaine</a:t>
            </a:r>
            <a:endParaRPr lang="fr-FR"/>
          </a:p>
        </p:txBody>
      </p:sp>
      <p:pic>
        <p:nvPicPr>
          <p:cNvPr id="4" name="Image 3"/>
          <p:cNvPicPr>
            <a:picLocks noChangeAspect="1"/>
          </p:cNvPicPr>
          <p:nvPr/>
        </p:nvPicPr>
        <p:blipFill rotWithShape="1">
          <a:blip r:embed="rId2"/>
          <a:srcRect l="5170" r="5064"/>
          <a:stretch/>
        </p:blipFill>
        <p:spPr>
          <a:xfrm>
            <a:off x="1" y="4183383"/>
            <a:ext cx="7074090" cy="2674617"/>
          </a:xfrm>
          <a:prstGeom prst="rect">
            <a:avLst/>
          </a:prstGeom>
        </p:spPr>
      </p:pic>
      <p:pic>
        <p:nvPicPr>
          <p:cNvPr id="5" name="Image 4"/>
          <p:cNvPicPr>
            <a:picLocks noChangeAspect="1"/>
          </p:cNvPicPr>
          <p:nvPr/>
        </p:nvPicPr>
        <p:blipFill>
          <a:blip r:embed="rId3"/>
          <a:stretch>
            <a:fillRect/>
          </a:stretch>
        </p:blipFill>
        <p:spPr>
          <a:xfrm>
            <a:off x="7074090" y="0"/>
            <a:ext cx="5117910" cy="6858000"/>
          </a:xfrm>
          <a:prstGeom prst="rect">
            <a:avLst/>
          </a:prstGeom>
        </p:spPr>
      </p:pic>
    </p:spTree>
    <p:extLst>
      <p:ext uri="{BB962C8B-B14F-4D97-AF65-F5344CB8AC3E}">
        <p14:creationId xmlns:p14="http://schemas.microsoft.com/office/powerpoint/2010/main" val="855265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Arthur Rimbaud</a:t>
            </a:r>
            <a:endParaRPr lang="fr-FR"/>
          </a:p>
        </p:txBody>
      </p:sp>
      <p:pic>
        <p:nvPicPr>
          <p:cNvPr id="4" name="Image 3"/>
          <p:cNvPicPr>
            <a:picLocks noChangeAspect="1"/>
          </p:cNvPicPr>
          <p:nvPr/>
        </p:nvPicPr>
        <p:blipFill>
          <a:blip r:embed="rId2"/>
          <a:stretch>
            <a:fillRect/>
          </a:stretch>
        </p:blipFill>
        <p:spPr>
          <a:xfrm>
            <a:off x="7493331" y="-1"/>
            <a:ext cx="4698670" cy="6857367"/>
          </a:xfrm>
          <a:prstGeom prst="rect">
            <a:avLst/>
          </a:prstGeom>
        </p:spPr>
      </p:pic>
      <p:pic>
        <p:nvPicPr>
          <p:cNvPr id="5" name="Image 4"/>
          <p:cNvPicPr>
            <a:picLocks noChangeAspect="1"/>
          </p:cNvPicPr>
          <p:nvPr/>
        </p:nvPicPr>
        <p:blipFill rotWithShape="1">
          <a:blip r:embed="rId3"/>
          <a:srcRect l="50220"/>
          <a:stretch/>
        </p:blipFill>
        <p:spPr>
          <a:xfrm>
            <a:off x="3743547" y="3111334"/>
            <a:ext cx="3730223" cy="3746666"/>
          </a:xfrm>
          <a:prstGeom prst="rect">
            <a:avLst/>
          </a:prstGeom>
        </p:spPr>
      </p:pic>
      <p:pic>
        <p:nvPicPr>
          <p:cNvPr id="3" name="Image 2"/>
          <p:cNvPicPr>
            <a:picLocks noChangeAspect="1"/>
          </p:cNvPicPr>
          <p:nvPr/>
        </p:nvPicPr>
        <p:blipFill>
          <a:blip r:embed="rId4"/>
          <a:stretch>
            <a:fillRect/>
          </a:stretch>
        </p:blipFill>
        <p:spPr>
          <a:xfrm>
            <a:off x="14399" y="3933825"/>
            <a:ext cx="3714750" cy="2924175"/>
          </a:xfrm>
          <a:prstGeom prst="rect">
            <a:avLst/>
          </a:prstGeom>
        </p:spPr>
      </p:pic>
      <p:sp>
        <p:nvSpPr>
          <p:cNvPr id="6" name="Rectangle 5"/>
          <p:cNvSpPr/>
          <p:nvPr/>
        </p:nvSpPr>
        <p:spPr>
          <a:xfrm>
            <a:off x="-19562" y="3287494"/>
            <a:ext cx="3743548" cy="646331"/>
          </a:xfrm>
          <a:prstGeom prst="rect">
            <a:avLst/>
          </a:prstGeom>
        </p:spPr>
        <p:txBody>
          <a:bodyPr wrap="square">
            <a:spAutoFit/>
          </a:bodyPr>
          <a:lstStyle/>
          <a:p>
            <a:pPr algn="ctr"/>
            <a:r>
              <a:rPr lang="fr-FR"/>
              <a:t>Rimbaud à la mi-décembre 1875, rasé, par Ernest Delahaye</a:t>
            </a:r>
          </a:p>
        </p:txBody>
      </p:sp>
    </p:spTree>
    <p:extLst>
      <p:ext uri="{BB962C8B-B14F-4D97-AF65-F5344CB8AC3E}">
        <p14:creationId xmlns:p14="http://schemas.microsoft.com/office/powerpoint/2010/main" val="1799289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1875" y="0"/>
            <a:ext cx="9642764" cy="6882523"/>
          </a:xfrm>
          <a:prstGeom prst="rect">
            <a:avLst/>
          </a:prstGeom>
        </p:spPr>
      </p:pic>
      <p:sp>
        <p:nvSpPr>
          <p:cNvPr id="6" name="Rectangle 5"/>
          <p:cNvSpPr/>
          <p:nvPr/>
        </p:nvSpPr>
        <p:spPr>
          <a:xfrm>
            <a:off x="9642764" y="5079923"/>
            <a:ext cx="2549236" cy="1754326"/>
          </a:xfrm>
          <a:prstGeom prst="rect">
            <a:avLst/>
          </a:prstGeom>
        </p:spPr>
        <p:txBody>
          <a:bodyPr wrap="square">
            <a:spAutoFit/>
          </a:bodyPr>
          <a:lstStyle/>
          <a:p>
            <a:r>
              <a:rPr lang="fr-FR">
                <a:hlinkClick r:id="rId3"/>
              </a:rPr>
              <a:t>https://www.pariszigzag.fr/secret/histoire-insolite-paris/verlaine-et-rimbaud-5-anecdotes-sur-leur-passion-amoureuse</a:t>
            </a:r>
            <a:endParaRPr lang="fr-FR"/>
          </a:p>
        </p:txBody>
      </p:sp>
    </p:spTree>
    <p:extLst>
      <p:ext uri="{BB962C8B-B14F-4D97-AF65-F5344CB8AC3E}">
        <p14:creationId xmlns:p14="http://schemas.microsoft.com/office/powerpoint/2010/main" val="3628597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401" y="6504574"/>
            <a:ext cx="6705599" cy="369332"/>
          </a:xfrm>
          <a:prstGeom prst="rect">
            <a:avLst/>
          </a:prstGeom>
        </p:spPr>
        <p:txBody>
          <a:bodyPr wrap="square">
            <a:spAutoFit/>
          </a:bodyPr>
          <a:lstStyle/>
          <a:p>
            <a:pPr algn="ctr"/>
            <a:r>
              <a:rPr lang="fr-FR"/>
              <a:t>http://rimbaudphotographe.eu/images-de-rimbaud-et-verlaine/</a:t>
            </a:r>
          </a:p>
        </p:txBody>
      </p:sp>
      <p:pic>
        <p:nvPicPr>
          <p:cNvPr id="4" name="Image 3"/>
          <p:cNvPicPr>
            <a:picLocks noChangeAspect="1"/>
          </p:cNvPicPr>
          <p:nvPr/>
        </p:nvPicPr>
        <p:blipFill rotWithShape="1">
          <a:blip r:embed="rId2"/>
          <a:srcRect l="495" t="10354" r="445" b="17579"/>
          <a:stretch/>
        </p:blipFill>
        <p:spPr>
          <a:xfrm>
            <a:off x="5486401" y="0"/>
            <a:ext cx="6705600" cy="6504574"/>
          </a:xfrm>
          <a:prstGeom prst="rect">
            <a:avLst/>
          </a:prstGeom>
        </p:spPr>
      </p:pic>
      <p:sp>
        <p:nvSpPr>
          <p:cNvPr id="6" name="Rectangle 5"/>
          <p:cNvSpPr/>
          <p:nvPr/>
        </p:nvSpPr>
        <p:spPr>
          <a:xfrm>
            <a:off x="0" y="0"/>
            <a:ext cx="5486401" cy="923330"/>
          </a:xfrm>
          <a:prstGeom prst="rect">
            <a:avLst/>
          </a:prstGeom>
        </p:spPr>
        <p:txBody>
          <a:bodyPr wrap="square">
            <a:spAutoFit/>
          </a:bodyPr>
          <a:lstStyle/>
          <a:p>
            <a:r>
              <a:rPr lang="fr-FR"/>
              <a:t>https://www.francetvinfo.fr/culture/livres/un-dessin-representant-verlaine-et-rimbaud-en-vente-chez-christie-s_4114605.html</a:t>
            </a:r>
          </a:p>
        </p:txBody>
      </p:sp>
      <p:pic>
        <p:nvPicPr>
          <p:cNvPr id="7" name="Image 6"/>
          <p:cNvPicPr>
            <a:picLocks noChangeAspect="1"/>
          </p:cNvPicPr>
          <p:nvPr/>
        </p:nvPicPr>
        <p:blipFill rotWithShape="1">
          <a:blip r:embed="rId3"/>
          <a:srcRect l="17413" r="3184" b="25116"/>
          <a:stretch/>
        </p:blipFill>
        <p:spPr>
          <a:xfrm>
            <a:off x="13647" y="909683"/>
            <a:ext cx="5445457" cy="5941494"/>
          </a:xfrm>
          <a:prstGeom prst="rect">
            <a:avLst/>
          </a:prstGeom>
        </p:spPr>
      </p:pic>
    </p:spTree>
    <p:extLst>
      <p:ext uri="{BB962C8B-B14F-4D97-AF65-F5344CB8AC3E}">
        <p14:creationId xmlns:p14="http://schemas.microsoft.com/office/powerpoint/2010/main" val="3391586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Victor Hugo</a:t>
            </a:r>
            <a:endParaRPr lang="fr-FR"/>
          </a:p>
        </p:txBody>
      </p:sp>
      <p:pic>
        <p:nvPicPr>
          <p:cNvPr id="3" name="Image 2"/>
          <p:cNvPicPr>
            <a:picLocks noChangeAspect="1"/>
          </p:cNvPicPr>
          <p:nvPr/>
        </p:nvPicPr>
        <p:blipFill>
          <a:blip r:embed="rId2"/>
          <a:stretch>
            <a:fillRect/>
          </a:stretch>
        </p:blipFill>
        <p:spPr>
          <a:xfrm>
            <a:off x="6614556" y="1"/>
            <a:ext cx="5577444" cy="6858052"/>
          </a:xfrm>
          <a:prstGeom prst="rect">
            <a:avLst/>
          </a:prstGeom>
        </p:spPr>
      </p:pic>
    </p:spTree>
    <p:extLst>
      <p:ext uri="{BB962C8B-B14F-4D97-AF65-F5344CB8AC3E}">
        <p14:creationId xmlns:p14="http://schemas.microsoft.com/office/powerpoint/2010/main" val="26013151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968</Words>
  <Application>Microsoft Office PowerPoint</Application>
  <PresentationFormat>Grand écran</PresentationFormat>
  <Paragraphs>96</Paragraphs>
  <Slides>15</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vt:i4>
      </vt:variant>
    </vt:vector>
  </HeadingPairs>
  <TitlesOfParts>
    <vt:vector size="19" baseType="lpstr">
      <vt:lpstr>Arial</vt:lpstr>
      <vt:lpstr>Calibri</vt:lpstr>
      <vt:lpstr>Calibri Light</vt:lpstr>
      <vt:lpstr>Thème Office</vt:lpstr>
      <vt:lpstr>XIX</vt:lpstr>
      <vt:lpstr>Le Romantisme</vt:lpstr>
      <vt:lpstr>Les romanciers et le réalisme</vt:lpstr>
      <vt:lpstr>Les poètes </vt:lpstr>
      <vt:lpstr>Paul Verlaine</vt:lpstr>
      <vt:lpstr>Arthur Rimbaud</vt:lpstr>
      <vt:lpstr>Présentation PowerPoint</vt:lpstr>
      <vt:lpstr>Présentation PowerPoint</vt:lpstr>
      <vt:lpstr>Victor Hugo</vt:lpstr>
      <vt:lpstr>Présentation PowerPoint</vt:lpstr>
      <vt:lpstr>Mouvements littéraires du XIXème siècle</vt:lpstr>
      <vt:lpstr>Chronologie</vt:lpstr>
      <vt:lpstr>Présentation PowerPoint</vt:lpstr>
      <vt:lpstr>Présentation PowerPoint</vt:lpstr>
      <vt:lpstr>Présentation PowerPoint</vt:lpstr>
    </vt:vector>
  </TitlesOfParts>
  <Company>HSH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XIX</dc:title>
  <dc:subject>http://secoursdefrancais.free.fr/Lycee</dc:subject>
  <dc:creator>Jean-Marie PETIT</dc:creator>
  <cp:lastModifiedBy>Collège les Pins</cp:lastModifiedBy>
  <cp:revision>18</cp:revision>
  <dcterms:created xsi:type="dcterms:W3CDTF">2021-09-27T04:21:27Z</dcterms:created>
  <dcterms:modified xsi:type="dcterms:W3CDTF">2021-12-23T08:32:31Z</dcterms:modified>
</cp:coreProperties>
</file>